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24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6" r:id="rId19"/>
    <p:sldId id="274" r:id="rId20"/>
    <p:sldId id="277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2EFEDF-6F8E-4BAC-9EC7-782A1A880267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59EBDE-D63F-42E5-B365-7B8627333A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022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uQhVDH9p7aU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ribbr.com/citing-sources/what-is-a-doi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0795dcd8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80795dcd8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To avoid plagiarism, follow these 3 steps while preparing and writing your academic assignments.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“How to Avoid Plagiarism with 3 Simple Tricks” video: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https://youtu.be/uQhVDH9p7aU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766d1430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766d1430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The first step is to keep track of your sources as you do your research.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Note down details of every source you look at, even if you’re not sure whether you’ll use it in your paper.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Not only books and journal articles are sources; you should also keep track of any websites and multimedia sources you consult while doing your research. That includes things like YouTube videos, podcasts, images, and even social media posts.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Audience question: </a:t>
            </a:r>
            <a:r>
              <a:rPr lang="en-GB"/>
              <a:t>What kind of information about your sources might be important to write down?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0795dcd8e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0795dcd8e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Important details to note down include the name of the author, the title of the source, the publication date, and the publisher.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If you find specific quotes or pieces of information you might want to use, write down the page numbers.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For online sources, keep a note of the URL of the source, or the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DOI</a:t>
            </a:r>
            <a:r>
              <a:rPr lang="en-GB"/>
              <a:t> if there is one available (e.g. for a journal article).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It’s also important to write down when you accessed an online source, in case it changes over time.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5d32d3d2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85d32d3d2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The second step is to incorporate information from your sources into your text as you write.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Quoting and paraphrasing are two ways you can use a source without plagiarizing.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You can use quotes and paraphrases to share information and ideas from your sources, to provide evidence for your arguments, and to comment on the work of other researchers.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59EBDE-D63F-42E5-B365-7B8627333A2E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6523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31229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1429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2240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59114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543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9887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14809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82342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05620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(dark)">
  <p:cSld name="Title slide (dark)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296011" y="992767"/>
            <a:ext cx="96000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296000" y="3778833"/>
            <a:ext cx="96000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7DA7"/>
              </a:buClr>
              <a:buSzPts val="2800"/>
              <a:buNone/>
              <a:defRPr sz="3733">
                <a:solidFill>
                  <a:srgbClr val="707DA7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7DA7"/>
              </a:buClr>
              <a:buSzPts val="2800"/>
              <a:buNone/>
              <a:defRPr sz="3733">
                <a:solidFill>
                  <a:srgbClr val="707DA7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7DA7"/>
              </a:buClr>
              <a:buSzPts val="2800"/>
              <a:buNone/>
              <a:defRPr sz="3733">
                <a:solidFill>
                  <a:srgbClr val="707DA7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7DA7"/>
              </a:buClr>
              <a:buSzPts val="2800"/>
              <a:buNone/>
              <a:defRPr sz="3733">
                <a:solidFill>
                  <a:srgbClr val="707DA7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7DA7"/>
              </a:buClr>
              <a:buSzPts val="2800"/>
              <a:buNone/>
              <a:defRPr sz="3733">
                <a:solidFill>
                  <a:srgbClr val="707DA7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7DA7"/>
              </a:buClr>
              <a:buSzPts val="2800"/>
              <a:buNone/>
              <a:defRPr sz="3733">
                <a:solidFill>
                  <a:srgbClr val="707DA7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7DA7"/>
              </a:buClr>
              <a:buSzPts val="2800"/>
              <a:buNone/>
              <a:defRPr sz="3733">
                <a:solidFill>
                  <a:srgbClr val="707DA7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7DA7"/>
              </a:buClr>
              <a:buSzPts val="2800"/>
              <a:buNone/>
              <a:defRPr sz="3733">
                <a:solidFill>
                  <a:srgbClr val="707DA7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47408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1245433" y="593367"/>
            <a:ext cx="960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1245433" y="1536633"/>
            <a:ext cx="9600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06868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7993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876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687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5856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0055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2257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8517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3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753A26F-1EC0-4C19-ABA1-9428847A39DA}" type="datetimeFigureOut">
              <a:rPr lang="ru-RU" smtClean="0"/>
              <a:t>пн 23.12.24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CB4A529-CC25-4779-AE6F-5ED1A6914C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0565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ribbr.com/category/apa-style/" TargetMode="External"/><Relationship Id="rId2" Type="http://schemas.openxmlformats.org/officeDocument/2006/relationships/hyperlink" Target="https://www.scribbr.com/citing-sources/citation-example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scribbr.com/?cat_ID=6173" TargetMode="External"/><Relationship Id="rId4" Type="http://schemas.openxmlformats.org/officeDocument/2006/relationships/hyperlink" Target="https://www.scribbr.com/category/mla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chicagomanualofstyle.org/tools_citationguide/citation-guide-1.html" TargetMode="Externa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k1pq8sb-eo" TargetMode="External"/><Relationship Id="rId2" Type="http://schemas.openxmlformats.org/officeDocument/2006/relationships/hyperlink" Target="https://dictionary.cambridge.org/dictionary/english/plagiarism?q=Plagiarism" TargetMode="Externa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ictionary.cambridge.org/dictionary/english/incremental?q=Incremental" TargetMode="External"/><Relationship Id="rId2" Type="http://schemas.openxmlformats.org/officeDocument/2006/relationships/hyperlink" Target="https://dictionary.cambridge.org/dictionary/english/mosaic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70964C-B37C-447E-B044-E43567C476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Plagiarism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749D7B3-A869-418C-8945-5CDC069C39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Citation and refences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3355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4E8F989-72A3-4A25-940E-9A532DB19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090" y="0"/>
            <a:ext cx="10291728" cy="4496386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CEB6396-D63F-40EF-8217-9FC27B96B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090" y="3845581"/>
            <a:ext cx="5710224" cy="301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951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CC1B1AF-893D-4FA8-9210-4EA80A510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78" y="112542"/>
            <a:ext cx="9017161" cy="450268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7485F64-9838-450A-9ACF-6A907AF76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678" y="3654376"/>
            <a:ext cx="6349145" cy="277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18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8F34E8D-E761-4E0E-91B5-1DEC276C7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215" y="506437"/>
            <a:ext cx="9084372" cy="452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582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AA455B4-F93F-40C6-AB91-86DA601E7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561" y="590844"/>
            <a:ext cx="9270280" cy="4784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546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BF0569A-66C2-43D3-A2A5-D77E6210D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25" y="309490"/>
            <a:ext cx="9631117" cy="523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205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2B0F48-5C7C-441C-A167-3F92D96C7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27" y="320040"/>
            <a:ext cx="10396882" cy="115196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How to cite a quote in APA, MLA and Chicago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A4F1F90-C6AC-4225-80B7-70BBD8E32C8E}"/>
              </a:ext>
            </a:extLst>
          </p:cNvPr>
          <p:cNvSpPr/>
          <p:nvPr/>
        </p:nvSpPr>
        <p:spPr>
          <a:xfrm>
            <a:off x="225083" y="1716258"/>
            <a:ext cx="1143703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Inter"/>
              </a:rPr>
              <a:t>Every time you quote, you must </a:t>
            </a:r>
            <a:r>
              <a:rPr lang="en-US" sz="2400" dirty="0">
                <a:latin typeface="Int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cite the source correctly</a:t>
            </a:r>
            <a:r>
              <a:rPr lang="en-US" sz="2400" dirty="0">
                <a:latin typeface="Inter"/>
              </a:rPr>
              <a:t>. This looks slightly different depending on the citation style you’re using. Three of the most common styles are </a:t>
            </a:r>
            <a:r>
              <a:rPr lang="en-US" sz="2400" dirty="0">
                <a:latin typeface="In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APA</a:t>
            </a:r>
            <a:r>
              <a:rPr lang="en-US" sz="2400" dirty="0">
                <a:latin typeface="Inter"/>
              </a:rPr>
              <a:t>, </a:t>
            </a:r>
            <a:r>
              <a:rPr lang="en-US" sz="2400" dirty="0">
                <a:latin typeface="Int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MLA</a:t>
            </a:r>
            <a:r>
              <a:rPr lang="en-US" sz="2400" dirty="0">
                <a:latin typeface="Inter"/>
              </a:rPr>
              <a:t>, and </a:t>
            </a:r>
            <a:r>
              <a:rPr lang="en-US" sz="2400" dirty="0">
                <a:latin typeface="Inte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Chicago</a:t>
            </a:r>
            <a:r>
              <a:rPr lang="en-US" sz="2400" dirty="0">
                <a:latin typeface="Inter"/>
              </a:rPr>
              <a:t>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2448909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413F33-1F91-44B4-9806-8BF218EB5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Apa</a:t>
            </a:r>
            <a:r>
              <a:rPr lang="en-US" dirty="0"/>
              <a:t> Style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B674982-2D06-4932-96D8-C92C7646568D}"/>
              </a:ext>
            </a:extLst>
          </p:cNvPr>
          <p:cNvSpPr/>
          <p:nvPr/>
        </p:nvSpPr>
        <p:spPr>
          <a:xfrm>
            <a:off x="379828" y="1837765"/>
            <a:ext cx="112260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Inter"/>
              </a:rPr>
              <a:t>APA Style (American Psychological Association) is widely used by students, researchers, and professionals in the social and behavioral sciences.</a:t>
            </a:r>
            <a:endParaRPr lang="ru-RU"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71C1A09-6F92-4F6C-AD82-6951BE3F4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85" y="2571749"/>
            <a:ext cx="10780265" cy="221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872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A8CA82-31A0-4D6F-A257-201975CB9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125" y="235634"/>
            <a:ext cx="10396882" cy="1151965"/>
          </a:xfrm>
        </p:spPr>
        <p:txBody>
          <a:bodyPr>
            <a:normAutofit/>
          </a:bodyPr>
          <a:lstStyle/>
          <a:p>
            <a:r>
              <a:rPr lang="en-US" b="1"/>
              <a:t>MLA style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FD3E999-3C3A-4151-A7C6-E8C5BB437773}"/>
              </a:ext>
            </a:extLst>
          </p:cNvPr>
          <p:cNvSpPr/>
          <p:nvPr/>
        </p:nvSpPr>
        <p:spPr>
          <a:xfrm>
            <a:off x="545125" y="1500140"/>
            <a:ext cx="1082157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Inter"/>
              </a:rPr>
              <a:t>MLA (Modern Language Association) style citations are commonly used by students and academics in the humanities. </a:t>
            </a:r>
            <a:endParaRPr lang="ru-RU"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6646D5-2FC8-42E8-B20F-3D97A309F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125" y="2475937"/>
            <a:ext cx="10817804" cy="241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68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6C591D-89F3-4E40-986B-72D6D7DAD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192" y="305972"/>
            <a:ext cx="10396882" cy="1151965"/>
          </a:xfrm>
        </p:spPr>
        <p:txBody>
          <a:bodyPr>
            <a:normAutofit/>
          </a:bodyPr>
          <a:lstStyle/>
          <a:p>
            <a:r>
              <a:rPr lang="en-US" b="1" dirty="0"/>
              <a:t>Chicago Style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4848F1E-3CD1-4293-88E3-75E80E8A8A34}"/>
              </a:ext>
            </a:extLst>
          </p:cNvPr>
          <p:cNvSpPr/>
          <p:nvPr/>
        </p:nvSpPr>
        <p:spPr>
          <a:xfrm>
            <a:off x="559192" y="1457937"/>
            <a:ext cx="109622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LyonText-Regular-Web"/>
              </a:rPr>
              <a:t>The </a:t>
            </a:r>
            <a:r>
              <a:rPr lang="en-US" dirty="0">
                <a:solidFill>
                  <a:srgbClr val="FF3333"/>
                </a:solidFill>
                <a:latin typeface="LyonText-Regular-Web"/>
                <a:hlinkClick r:id="rId2"/>
              </a:rPr>
              <a:t>notes and bibliography</a:t>
            </a:r>
            <a:r>
              <a:rPr lang="en-US" dirty="0">
                <a:solidFill>
                  <a:srgbClr val="000000"/>
                </a:solidFill>
                <a:latin typeface="LyonText-Regular-Web"/>
              </a:rPr>
              <a:t> system is preferred by many working in the humanities—including literature, history, and the arts. 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D57B3C-146C-41F4-910E-67E547ED2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98" y="2283265"/>
            <a:ext cx="10684797" cy="229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778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753E286-3DF2-4657-ACAD-AFA7A0680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62" y="295420"/>
            <a:ext cx="10554603" cy="545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60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4D3BDC-CA42-4D87-8578-0038A0F0E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301" y="263770"/>
            <a:ext cx="10396882" cy="48181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 is plagiarism?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EF639E9-4B40-414D-A56B-5C3E8D1C876E}"/>
              </a:ext>
            </a:extLst>
          </p:cNvPr>
          <p:cNvSpPr/>
          <p:nvPr/>
        </p:nvSpPr>
        <p:spPr>
          <a:xfrm>
            <a:off x="478301" y="1167619"/>
            <a:ext cx="1088839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latin typeface="Inter"/>
                <a:hlinkClick r:id="rId2"/>
              </a:rPr>
              <a:t>Plagiarism</a:t>
            </a:r>
            <a:r>
              <a:rPr lang="en-US" sz="2400" dirty="0">
                <a:latin typeface="Inter"/>
              </a:rPr>
              <a:t> means using someone else’s work without </a:t>
            </a:r>
            <a:r>
              <a:rPr lang="en-US" sz="2400" u="sng" dirty="0">
                <a:latin typeface="Inter"/>
              </a:rPr>
              <a:t>giving them proper credit</a:t>
            </a:r>
            <a:r>
              <a:rPr lang="en-US" sz="2400" dirty="0">
                <a:latin typeface="Inter"/>
              </a:rPr>
              <a:t>. In academic writing, plagiarizing involves using words, ideas, or information from a source without </a:t>
            </a:r>
            <a:r>
              <a:rPr lang="en-US" sz="2400" u="sng" dirty="0">
                <a:latin typeface="Inter"/>
              </a:rPr>
              <a:t>citing it correctly</a:t>
            </a:r>
            <a:r>
              <a:rPr lang="en-US" sz="2400" dirty="0">
                <a:latin typeface="Inter"/>
              </a:rPr>
              <a:t>.</a:t>
            </a:r>
          </a:p>
          <a:p>
            <a:pPr algn="just"/>
            <a:endParaRPr lang="en-US" sz="2400" dirty="0">
              <a:latin typeface="Inter"/>
            </a:endParaRPr>
          </a:p>
          <a:p>
            <a:pPr algn="just"/>
            <a:r>
              <a:rPr lang="en-US" sz="2400" b="1" dirty="0">
                <a:latin typeface="Inter"/>
              </a:rPr>
              <a:t>Plagiarism</a:t>
            </a:r>
            <a:r>
              <a:rPr lang="en-US" sz="2400" dirty="0">
                <a:latin typeface="Inter"/>
              </a:rPr>
              <a:t> can occur in many different contexts. While often </a:t>
            </a:r>
            <a:r>
              <a:rPr lang="en-US" sz="2400" u="sng" dirty="0">
                <a:latin typeface="Inter"/>
              </a:rPr>
              <a:t>associated with </a:t>
            </a:r>
            <a:r>
              <a:rPr lang="en-US" sz="2400" dirty="0">
                <a:latin typeface="Inter"/>
              </a:rPr>
              <a:t>school assignments, it can also happen in professional settings, such as the arts, academia, and the business world.</a:t>
            </a:r>
          </a:p>
          <a:p>
            <a:pPr algn="just"/>
            <a:endParaRPr lang="en-US" sz="2400" b="0" i="0" dirty="0">
              <a:effectLst/>
              <a:latin typeface="Inter"/>
            </a:endParaRPr>
          </a:p>
          <a:p>
            <a:pPr algn="just"/>
            <a:r>
              <a:rPr lang="en-US" sz="2400" b="0" i="0" dirty="0">
                <a:effectLst/>
                <a:latin typeface="Inter"/>
                <a:hlinkClick r:id="rId3"/>
              </a:rPr>
              <a:t>Let’s know more about </a:t>
            </a:r>
            <a:r>
              <a:rPr lang="en-US" sz="2400" dirty="0">
                <a:latin typeface="Inter"/>
                <a:hlinkClick r:id="rId3"/>
              </a:rPr>
              <a:t>plagiarism.</a:t>
            </a:r>
            <a:endParaRPr lang="en-US" sz="2400" b="0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8326532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98914FF-621E-4CB0-B13B-40A57A4DF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083" y="1209822"/>
            <a:ext cx="8978934" cy="3912357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954B3F3-95E3-4162-A8A8-9052718A22CC}"/>
              </a:ext>
            </a:extLst>
          </p:cNvPr>
          <p:cNvSpPr/>
          <p:nvPr/>
        </p:nvSpPr>
        <p:spPr>
          <a:xfrm>
            <a:off x="1192360" y="261984"/>
            <a:ext cx="54616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PalatinoLinotype-Roman"/>
              </a:rPr>
              <a:t>Task 1. Say which citation styles are used in Text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0878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56635D3-B1A7-42A1-A1EB-26C0F93F2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67" y="1206730"/>
            <a:ext cx="8063718" cy="3652046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B9FE0BD-694A-4A14-806A-7F93930F52F7}"/>
              </a:ext>
            </a:extLst>
          </p:cNvPr>
          <p:cNvSpPr/>
          <p:nvPr/>
        </p:nvSpPr>
        <p:spPr>
          <a:xfrm>
            <a:off x="337626" y="134796"/>
            <a:ext cx="111978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PalatinoLinotype-Roman"/>
              </a:rPr>
              <a:t>Task 2. Read extracts from reference lists from two articles and write down</a:t>
            </a:r>
          </a:p>
          <a:p>
            <a:pPr algn="just"/>
            <a:r>
              <a:rPr lang="en-US" dirty="0">
                <a:latin typeface="PalatinoLinotype-Roman"/>
              </a:rPr>
              <a:t>the different types of sources they contain, e.g. a journal article, and the order in which</a:t>
            </a:r>
          </a:p>
          <a:p>
            <a:pPr algn="just"/>
            <a:r>
              <a:rPr lang="en-US" dirty="0">
                <a:latin typeface="PalatinoLinotype-Roman"/>
              </a:rPr>
              <a:t>information is given in the reference. Discuss the differences in style.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5427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B71F636-CF29-433D-A8A6-75B91FBF2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927" y="397803"/>
            <a:ext cx="8004004" cy="496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915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68554C-B71A-4494-9496-AA789EDF4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635" y="351630"/>
            <a:ext cx="10396882" cy="327074"/>
          </a:xfrm>
        </p:spPr>
        <p:txBody>
          <a:bodyPr>
            <a:noAutofit/>
          </a:bodyPr>
          <a:lstStyle/>
          <a:p>
            <a:r>
              <a:rPr lang="en-US" sz="3200" dirty="0"/>
              <a:t>What is plagiarism?</a:t>
            </a:r>
            <a:br>
              <a:rPr lang="en-US" sz="3200" dirty="0"/>
            </a:br>
            <a:endParaRPr lang="ru-RU" sz="3200" dirty="0"/>
          </a:p>
        </p:txBody>
      </p:sp>
      <p:pic>
        <p:nvPicPr>
          <p:cNvPr id="4" name="What is plagiarism_ _ Scribbr 🎓">
            <a:hlinkClick r:id="" action="ppaction://media"/>
            <a:extLst>
              <a:ext uri="{FF2B5EF4-FFF2-40B4-BE49-F238E27FC236}">
                <a16:creationId xmlns:a16="http://schemas.microsoft.com/office/drawing/2014/main" id="{C3C47EAB-FD7C-44D3-A92B-376BE8A5A551}"/>
              </a:ext>
            </a:extLst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0333" y="600484"/>
            <a:ext cx="10055741" cy="5657032"/>
          </a:xfrm>
        </p:spPr>
      </p:pic>
    </p:spTree>
    <p:extLst>
      <p:ext uri="{BB962C8B-B14F-4D97-AF65-F5344CB8AC3E}">
        <p14:creationId xmlns:p14="http://schemas.microsoft.com/office/powerpoint/2010/main" val="321312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D59296-1DFC-4EB4-804D-76094BB83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260" y="0"/>
            <a:ext cx="10396882" cy="1151965"/>
          </a:xfrm>
        </p:spPr>
        <p:txBody>
          <a:bodyPr>
            <a:normAutofit/>
          </a:bodyPr>
          <a:lstStyle/>
          <a:p>
            <a:r>
              <a:rPr lang="en-US" b="1" dirty="0"/>
              <a:t>Types of plagiarism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6DB80B4-128C-4B4E-9873-15271AD11DE3}"/>
              </a:ext>
            </a:extLst>
          </p:cNvPr>
          <p:cNvSpPr/>
          <p:nvPr/>
        </p:nvSpPr>
        <p:spPr>
          <a:xfrm>
            <a:off x="573260" y="928468"/>
            <a:ext cx="1104548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latin typeface="Inter"/>
              </a:rPr>
              <a:t>Plagiarism</a:t>
            </a:r>
            <a:r>
              <a:rPr lang="en-US" sz="2400" dirty="0">
                <a:latin typeface="Inter"/>
              </a:rPr>
              <a:t> can involve copying words or images directly, </a:t>
            </a:r>
            <a:r>
              <a:rPr lang="en-US" sz="2400" u="sng" dirty="0">
                <a:latin typeface="Inter"/>
              </a:rPr>
              <a:t>paraphrasing sentences </a:t>
            </a:r>
            <a:r>
              <a:rPr lang="en-US" sz="2400" dirty="0">
                <a:latin typeface="Inter"/>
              </a:rPr>
              <a:t>or passages, or co-opting someone else’s ideas without citing the original work.</a:t>
            </a:r>
          </a:p>
          <a:p>
            <a:pPr algn="just"/>
            <a:endParaRPr lang="en-US" sz="2400" dirty="0">
              <a:latin typeface="Inter"/>
            </a:endParaRPr>
          </a:p>
          <a:p>
            <a:pPr algn="just"/>
            <a:r>
              <a:rPr lang="en-US" sz="2400" dirty="0">
                <a:latin typeface="Inter"/>
              </a:rPr>
              <a:t>In academic writing, there are various types of plagiarism you might encounter: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1" u="sng" dirty="0">
                <a:latin typeface="Inter"/>
              </a:rPr>
              <a:t>Global plagiarism</a:t>
            </a:r>
            <a:r>
              <a:rPr lang="en-US" sz="2400" dirty="0">
                <a:latin typeface="Inter"/>
              </a:rPr>
              <a:t> means plagiarizing an entire text. This includes purchasing an essay or turning in an assignment completed by someone else.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1" u="sng" dirty="0">
                <a:latin typeface="Inter"/>
              </a:rPr>
              <a:t>Patchwork or </a:t>
            </a:r>
            <a:r>
              <a:rPr lang="en-US" sz="2400" b="1" i="1" u="sng" dirty="0">
                <a:latin typeface="Inter"/>
                <a:hlinkClick r:id="rId2"/>
              </a:rPr>
              <a:t>mosaic</a:t>
            </a:r>
            <a:r>
              <a:rPr lang="en-US" sz="2400" b="1" i="1" u="sng" dirty="0">
                <a:latin typeface="Inter"/>
              </a:rPr>
              <a:t> plagiarism</a:t>
            </a:r>
            <a:r>
              <a:rPr lang="en-US" sz="2400" dirty="0">
                <a:latin typeface="Inter"/>
              </a:rPr>
              <a:t> means copying phrases, passages, and ideas from different sources and compiling them into a new text.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1" u="sng" dirty="0">
                <a:latin typeface="Inter"/>
                <a:hlinkClick r:id="rId3"/>
              </a:rPr>
              <a:t>Incremental</a:t>
            </a:r>
            <a:r>
              <a:rPr lang="en-US" sz="2400" b="1" i="1" u="sng" dirty="0">
                <a:latin typeface="Inter"/>
              </a:rPr>
              <a:t> plagiarism</a:t>
            </a:r>
            <a:r>
              <a:rPr lang="en-US" sz="2400" dirty="0">
                <a:latin typeface="Inter"/>
              </a:rPr>
              <a:t> means inserting a small amount of plagiarized content in a mostly original text.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1" u="sng" dirty="0">
                <a:latin typeface="Inter"/>
              </a:rPr>
              <a:t>Self-plagiarism</a:t>
            </a:r>
            <a:r>
              <a:rPr lang="en-US" sz="2400" dirty="0">
                <a:latin typeface="Inter"/>
              </a:rPr>
              <a:t> means recycling your own previous work that you’ve already submitted or published.</a:t>
            </a:r>
            <a:endParaRPr lang="en-US" sz="2400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597094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28851CE-2470-46F3-B0B6-64F87891C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123" y="144551"/>
            <a:ext cx="8473733" cy="5434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971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8"/>
          <p:cNvSpPr txBox="1">
            <a:spLocks noGrp="1"/>
          </p:cNvSpPr>
          <p:nvPr>
            <p:ph type="ctrTitle"/>
          </p:nvPr>
        </p:nvSpPr>
        <p:spPr>
          <a:xfrm>
            <a:off x="802400" y="2077800"/>
            <a:ext cx="10587200" cy="13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-GB" dirty="0">
                <a:solidFill>
                  <a:schemeClr val="accent1"/>
                </a:solidFill>
              </a:rPr>
              <a:t>How to avoid plagiarism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02" name="Google Shape;102;p28"/>
          <p:cNvSpPr txBox="1"/>
          <p:nvPr/>
        </p:nvSpPr>
        <p:spPr>
          <a:xfrm>
            <a:off x="1243033" y="3429000"/>
            <a:ext cx="9515600" cy="8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3733" dirty="0">
                <a:latin typeface="Open Sans"/>
                <a:ea typeface="Open Sans"/>
                <a:cs typeface="Open Sans"/>
                <a:sym typeface="Open Sans"/>
              </a:rPr>
              <a:t>3 steps to follow</a:t>
            </a:r>
            <a:endParaRPr sz="3733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9"/>
          <p:cNvSpPr txBox="1">
            <a:spLocks noGrp="1"/>
          </p:cNvSpPr>
          <p:nvPr>
            <p:ph type="title"/>
          </p:nvPr>
        </p:nvSpPr>
        <p:spPr>
          <a:xfrm>
            <a:off x="1245433" y="593367"/>
            <a:ext cx="9600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Step 1: Keep track of your sources</a:t>
            </a:r>
            <a:endParaRPr/>
          </a:p>
        </p:txBody>
      </p:sp>
      <p:sp>
        <p:nvSpPr>
          <p:cNvPr id="108" name="Google Shape;108;p29"/>
          <p:cNvSpPr txBox="1">
            <a:spLocks noGrp="1"/>
          </p:cNvSpPr>
          <p:nvPr>
            <p:ph type="body" idx="1"/>
          </p:nvPr>
        </p:nvSpPr>
        <p:spPr>
          <a:xfrm>
            <a:off x="1296000" y="2443167"/>
            <a:ext cx="9600000" cy="251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Font typeface="Open Sans"/>
              <a:buChar char="●"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KEEP A LIST OF ALL THE SOURCES YOU CONSULT</a:t>
            </a:r>
          </a:p>
          <a:p>
            <a:pPr>
              <a:lnSpc>
                <a:spcPct val="150000"/>
              </a:lnSpc>
              <a:buClr>
                <a:schemeClr val="dk1"/>
              </a:buClr>
              <a:buFont typeface="Open Sans"/>
              <a:buChar char="●"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SOURCES INCLUDE WEBSITES, VIDEOS, MAGAZINES, ETC.</a:t>
            </a:r>
          </a:p>
          <a:p>
            <a:pPr>
              <a:lnSpc>
                <a:spcPct val="150000"/>
              </a:lnSpc>
              <a:buClr>
                <a:schemeClr val="dk1"/>
              </a:buClr>
              <a:buFont typeface="Open Sans"/>
              <a:buChar char="●"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 DOWN SOURCES JUST IN CASE, EVEN IF YOU’RE NOT SURE YOU’LL USE THEM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0"/>
          <p:cNvSpPr txBox="1">
            <a:spLocks noGrp="1"/>
          </p:cNvSpPr>
          <p:nvPr>
            <p:ph type="title"/>
          </p:nvPr>
        </p:nvSpPr>
        <p:spPr>
          <a:xfrm>
            <a:off x="1245433" y="593367"/>
            <a:ext cx="9600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Details to write down</a:t>
            </a:r>
            <a:endParaRPr/>
          </a:p>
        </p:txBody>
      </p:sp>
      <p:sp>
        <p:nvSpPr>
          <p:cNvPr id="114" name="Google Shape;114;p30"/>
          <p:cNvSpPr txBox="1">
            <a:spLocks noGrp="1"/>
          </p:cNvSpPr>
          <p:nvPr>
            <p:ph type="body" idx="1"/>
          </p:nvPr>
        </p:nvSpPr>
        <p:spPr>
          <a:xfrm>
            <a:off x="1245433" y="1668800"/>
            <a:ext cx="9600000" cy="352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50000"/>
              </a:lnSpc>
              <a:buClr>
                <a:srgbClr val="202F66"/>
              </a:buClr>
              <a:buFont typeface="Open Sans"/>
              <a:buChar char="✓"/>
            </a:pPr>
            <a:r>
              <a:rPr lang="en-GB" dirty="0">
                <a:solidFill>
                  <a:srgbClr val="202F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Author name</a:t>
            </a:r>
            <a:endParaRPr dirty="0">
              <a:solidFill>
                <a:srgbClr val="202F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rgbClr val="202F66"/>
              </a:buClr>
              <a:buFont typeface="Open Sans"/>
              <a:buChar char="✓"/>
            </a:pPr>
            <a:r>
              <a:rPr lang="en-GB" dirty="0">
                <a:solidFill>
                  <a:srgbClr val="202F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 title</a:t>
            </a:r>
            <a:endParaRPr dirty="0">
              <a:solidFill>
                <a:srgbClr val="202F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rgbClr val="202F66"/>
              </a:buClr>
              <a:buFont typeface="Open Sans"/>
              <a:buChar char="✓"/>
            </a:pPr>
            <a:r>
              <a:rPr lang="en-GB" dirty="0">
                <a:solidFill>
                  <a:srgbClr val="202F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Publication date</a:t>
            </a:r>
            <a:endParaRPr dirty="0">
              <a:solidFill>
                <a:srgbClr val="202F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rgbClr val="202F66"/>
              </a:buClr>
              <a:buFont typeface="Open Sans"/>
              <a:buChar char="✓"/>
            </a:pPr>
            <a:r>
              <a:rPr lang="en-GB" dirty="0">
                <a:solidFill>
                  <a:srgbClr val="202F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Publisher</a:t>
            </a:r>
            <a:endParaRPr dirty="0">
              <a:solidFill>
                <a:srgbClr val="202F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rgbClr val="202F66"/>
              </a:buClr>
              <a:buFont typeface="Open Sans"/>
              <a:buChar char="✓"/>
            </a:pPr>
            <a:r>
              <a:rPr lang="en-GB" dirty="0">
                <a:solidFill>
                  <a:srgbClr val="202F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numbers of specific quotes or passages</a:t>
            </a:r>
            <a:endParaRPr dirty="0">
              <a:solidFill>
                <a:srgbClr val="202F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rgbClr val="202F66"/>
              </a:buClr>
              <a:buFont typeface="Open Sans"/>
              <a:buChar char="✓"/>
            </a:pPr>
            <a:r>
              <a:rPr lang="en-GB" dirty="0">
                <a:solidFill>
                  <a:srgbClr val="202F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URL or DOI for online sources</a:t>
            </a:r>
            <a:endParaRPr dirty="0">
              <a:solidFill>
                <a:srgbClr val="202F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423323">
              <a:lnSpc>
                <a:spcPct val="150000"/>
              </a:lnSpc>
              <a:buClr>
                <a:srgbClr val="202F66"/>
              </a:buClr>
              <a:buSzPts val="1400"/>
              <a:buFont typeface="Arial"/>
              <a:buChar char="✓"/>
            </a:pPr>
            <a:r>
              <a:rPr lang="en-GB" dirty="0">
                <a:solidFill>
                  <a:srgbClr val="202F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date for online sources</a:t>
            </a:r>
            <a:endParaRPr dirty="0">
              <a:solidFill>
                <a:srgbClr val="202F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1"/>
          <p:cNvSpPr txBox="1">
            <a:spLocks noGrp="1"/>
          </p:cNvSpPr>
          <p:nvPr>
            <p:ph type="title"/>
          </p:nvPr>
        </p:nvSpPr>
        <p:spPr>
          <a:xfrm>
            <a:off x="1245433" y="593367"/>
            <a:ext cx="9600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Step 2: Quote or paraphrase</a:t>
            </a:r>
            <a:endParaRPr/>
          </a:p>
        </p:txBody>
      </p:sp>
      <p:sp>
        <p:nvSpPr>
          <p:cNvPr id="120" name="Google Shape;120;p31"/>
          <p:cNvSpPr txBox="1">
            <a:spLocks noGrp="1"/>
          </p:cNvSpPr>
          <p:nvPr>
            <p:ph type="body" idx="1"/>
          </p:nvPr>
        </p:nvSpPr>
        <p:spPr>
          <a:xfrm>
            <a:off x="1416667" y="1832050"/>
            <a:ext cx="9600000" cy="64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 ways of sharing information from a source: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1" name="Google Shape;121;p31"/>
          <p:cNvGraphicFramePr/>
          <p:nvPr>
            <p:extLst>
              <p:ext uri="{D42A27DB-BD31-4B8C-83A1-F6EECF244321}">
                <p14:modId xmlns:p14="http://schemas.microsoft.com/office/powerpoint/2010/main" val="2034433955"/>
              </p:ext>
            </p:extLst>
          </p:nvPr>
        </p:nvGraphicFramePr>
        <p:xfrm>
          <a:off x="1416667" y="2956733"/>
          <a:ext cx="9358666" cy="19506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67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793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95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400" b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Quoting</a:t>
                      </a:r>
                      <a:endParaRPr sz="2400" b="1">
                        <a:solidFill>
                          <a:schemeClr val="dk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400" b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Paraphrasing</a:t>
                      </a:r>
                      <a:endParaRPr sz="2400" b="1">
                        <a:solidFill>
                          <a:schemeClr val="dk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1080"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✓"/>
                      </a:pPr>
                      <a:r>
                        <a:rPr lang="en-GB" sz="240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Copy the author’s exact words</a:t>
                      </a:r>
                      <a:endParaRPr sz="240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✓"/>
                      </a:pPr>
                      <a:r>
                        <a:rPr lang="en-GB" sz="240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 quotation marks</a:t>
                      </a:r>
                      <a:endParaRPr sz="240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✓"/>
                      </a:pPr>
                      <a:r>
                        <a:rPr lang="en-GB" sz="24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Put the text into your own words</a:t>
                      </a:r>
                      <a:endParaRPr sz="24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✓"/>
                      </a:pPr>
                      <a:r>
                        <a:rPr lang="en-GB" sz="24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quotation marks</a:t>
                      </a:r>
                      <a:endParaRPr sz="24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лавное мероприятие">
  <a:themeElements>
    <a:clrScheme name="Главное мероприятие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Главное мероприятие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авное мероприятие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TM04033927[[fn=Главное мероприятие]]</Template>
  <TotalTime>61</TotalTime>
  <Words>797</Words>
  <Application>Microsoft Office PowerPoint</Application>
  <PresentationFormat>Широкоэкранный</PresentationFormat>
  <Paragraphs>66</Paragraphs>
  <Slides>22</Slides>
  <Notes>5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31" baseType="lpstr">
      <vt:lpstr>Arial</vt:lpstr>
      <vt:lpstr>Calibri</vt:lpstr>
      <vt:lpstr>Impact</vt:lpstr>
      <vt:lpstr>Inter</vt:lpstr>
      <vt:lpstr>LyonText-Regular-Web</vt:lpstr>
      <vt:lpstr>Open Sans</vt:lpstr>
      <vt:lpstr>PalatinoLinotype-Roman</vt:lpstr>
      <vt:lpstr>Times New Roman</vt:lpstr>
      <vt:lpstr>Главное мероприятие</vt:lpstr>
      <vt:lpstr>Plagiarism</vt:lpstr>
      <vt:lpstr>What is plagiarism?</vt:lpstr>
      <vt:lpstr>What is plagiarism? </vt:lpstr>
      <vt:lpstr>Types of plagiarism</vt:lpstr>
      <vt:lpstr>Презентация PowerPoint</vt:lpstr>
      <vt:lpstr>How to avoid plagiarism</vt:lpstr>
      <vt:lpstr>Step 1: Keep track of your sources</vt:lpstr>
      <vt:lpstr>Details to write down</vt:lpstr>
      <vt:lpstr>Step 2: Quote or paraphrase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How to cite a quote in APA, MLA and Chicago</vt:lpstr>
      <vt:lpstr>Apa Style</vt:lpstr>
      <vt:lpstr>MLA style</vt:lpstr>
      <vt:lpstr>Chicago Style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Plagiarism</dc:title>
  <dc:creator>Ю Ив</dc:creator>
  <cp:lastModifiedBy>Пользователь</cp:lastModifiedBy>
  <cp:revision>10</cp:revision>
  <dcterms:created xsi:type="dcterms:W3CDTF">2021-11-29T08:57:47Z</dcterms:created>
  <dcterms:modified xsi:type="dcterms:W3CDTF">2024-12-23T07:23:57Z</dcterms:modified>
</cp:coreProperties>
</file>

<file path=docProps/thumbnail.jpeg>
</file>